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handoutMasterIdLst>
    <p:handoutMasterId r:id="rId34"/>
  </p:handoutMasterIdLst>
  <p:sldIdLst>
    <p:sldId id="318" r:id="rId2"/>
    <p:sldId id="360" r:id="rId3"/>
    <p:sldId id="329" r:id="rId4"/>
    <p:sldId id="336" r:id="rId5"/>
    <p:sldId id="330" r:id="rId6"/>
    <p:sldId id="338" r:id="rId7"/>
    <p:sldId id="350" r:id="rId8"/>
    <p:sldId id="343" r:id="rId9"/>
    <p:sldId id="331" r:id="rId10"/>
    <p:sldId id="341" r:id="rId11"/>
    <p:sldId id="342" r:id="rId12"/>
    <p:sldId id="345" r:id="rId13"/>
    <p:sldId id="359" r:id="rId14"/>
    <p:sldId id="361" r:id="rId15"/>
    <p:sldId id="363" r:id="rId16"/>
    <p:sldId id="364" r:id="rId17"/>
    <p:sldId id="334" r:id="rId18"/>
    <p:sldId id="335" r:id="rId19"/>
    <p:sldId id="348" r:id="rId20"/>
    <p:sldId id="344" r:id="rId21"/>
    <p:sldId id="349" r:id="rId22"/>
    <p:sldId id="351" r:id="rId23"/>
    <p:sldId id="352" r:id="rId24"/>
    <p:sldId id="353" r:id="rId25"/>
    <p:sldId id="356" r:id="rId26"/>
    <p:sldId id="354" r:id="rId27"/>
    <p:sldId id="355" r:id="rId28"/>
    <p:sldId id="357" r:id="rId29"/>
    <p:sldId id="358" r:id="rId30"/>
    <p:sldId id="346" r:id="rId31"/>
    <p:sldId id="362" r:id="rId32"/>
  </p:sldIdLst>
  <p:sldSz cx="12188825" cy="6858000"/>
  <p:notesSz cx="6858000" cy="9144000"/>
  <p:custDataLst>
    <p:tags r:id="rId3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4030">
          <p15:clr>
            <a:srgbClr val="A4A3A4"/>
          </p15:clr>
        </p15:guide>
        <p15:guide id="3" orient="horz" pos="1152">
          <p15:clr>
            <a:srgbClr val="A4A3A4"/>
          </p15:clr>
        </p15:guide>
        <p15:guide id="4" orient="horz" pos="1018">
          <p15:clr>
            <a:srgbClr val="A4A3A4"/>
          </p15:clr>
        </p15:guide>
        <p15:guide id="5" orient="horz" pos="3886">
          <p15:clr>
            <a:srgbClr val="A4A3A4"/>
          </p15:clr>
        </p15:guide>
        <p15:guide id="6" orient="horz" pos="2928">
          <p15:clr>
            <a:srgbClr val="A4A3A4"/>
          </p15:clr>
        </p15:guide>
        <p15:guide id="7" orient="horz" pos="3072">
          <p15:clr>
            <a:srgbClr val="A4A3A4"/>
          </p15:clr>
        </p15:guide>
        <p15:guide id="8" orient="horz" pos="407">
          <p15:clr>
            <a:srgbClr val="A4A3A4"/>
          </p15:clr>
        </p15:guide>
        <p15:guide id="9" pos="3839">
          <p15:clr>
            <a:srgbClr val="A4A3A4"/>
          </p15:clr>
        </p15:guide>
        <p15:guide id="10" pos="959">
          <p15:clr>
            <a:srgbClr val="A4A3A4"/>
          </p15:clr>
        </p15:guide>
        <p15:guide id="11" pos="7151">
          <p15:clr>
            <a:srgbClr val="A4A3A4"/>
          </p15:clr>
        </p15:guide>
        <p15:guide id="12" pos="671">
          <p15:clr>
            <a:srgbClr val="A4A3A4"/>
          </p15:clr>
        </p15:guide>
        <p15:guide id="13" pos="4991">
          <p15:clr>
            <a:srgbClr val="A4A3A4"/>
          </p15:clr>
        </p15:guide>
        <p15:guide id="14" pos="700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5F2C"/>
    <a:srgbClr val="F35929"/>
    <a:srgbClr val="92C610"/>
    <a:srgbClr val="010D41"/>
    <a:srgbClr val="828282"/>
    <a:srgbClr val="6E90FE"/>
    <a:srgbClr val="8086FC"/>
    <a:srgbClr val="6D6DFB"/>
    <a:srgbClr val="4E78F0"/>
    <a:srgbClr val="F093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9CF1AB2-1976-4502-BF36-3FF5EA218861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29" autoAdjust="0"/>
  </p:normalViewPr>
  <p:slideViewPr>
    <p:cSldViewPr showGuides="1">
      <p:cViewPr varScale="1">
        <p:scale>
          <a:sx n="105" d="100"/>
          <a:sy n="105" d="100"/>
        </p:scale>
        <p:origin x="834" y="96"/>
      </p:cViewPr>
      <p:guideLst>
        <p:guide orient="horz" pos="2160"/>
        <p:guide orient="horz" pos="4030"/>
        <p:guide orient="horz" pos="1152"/>
        <p:guide orient="horz" pos="1018"/>
        <p:guide orient="horz" pos="3886"/>
        <p:guide orient="horz" pos="2928"/>
        <p:guide orient="horz" pos="3072"/>
        <p:guide orient="horz" pos="407"/>
        <p:guide pos="3839"/>
        <p:guide pos="959"/>
        <p:guide pos="7151"/>
        <p:guide pos="671"/>
        <p:guide pos="4991"/>
        <p:guide pos="700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66" d="100"/>
          <a:sy n="66" d="100"/>
        </p:scale>
        <p:origin x="2850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gs" Target="tags/tag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C:\Users\wjagat\Desktop\Sales%20Tax%20Revenue%20by%20Month%20by%20Category%20Inflation%2004102024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 sz="1800" dirty="0">
                <a:solidFill>
                  <a:schemeClr val="tx2">
                    <a:lumMod val="90000"/>
                    <a:lumOff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Operating Transfers - IN </a:t>
            </a:r>
          </a:p>
        </c:rich>
      </c:tx>
      <c:layout>
        <c:manualLayout>
          <c:xMode val="edge"/>
          <c:yMode val="edge"/>
          <c:x val="0.32865849085937432"/>
          <c:y val="2.005011581704695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'Operating Transfers- In'!$B$5</c:f>
              <c:strCache>
                <c:ptCount val="1"/>
                <c:pt idx="0">
                  <c:v> Operating Transfers </c:v>
                </c:pt>
              </c:strCache>
            </c:strRef>
          </c:tx>
          <c:spPr>
            <a:ln w="28575" cap="rnd">
              <a:solidFill>
                <a:srgbClr val="E97132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6.9130565996323626E-2"/>
                  <c:y val="-6.22342964966922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C4D-4556-A4A3-962F344375B4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C4D-4556-A4A3-962F344375B4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C4D-4556-A4A3-962F344375B4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C4D-4556-A4A3-962F344375B4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C4D-4556-A4A3-962F344375B4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C4D-4556-A4A3-962F344375B4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C4D-4556-A4A3-962F344375B4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C4D-4556-A4A3-962F344375B4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FC4D-4556-A4A3-962F344375B4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FC4D-4556-A4A3-962F344375B4}"/>
                </c:ext>
              </c:extLst>
            </c:dLbl>
            <c:dLbl>
              <c:idx val="10"/>
              <c:layout>
                <c:manualLayout>
                  <c:x val="0"/>
                  <c:y val="-5.08911733255565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FC4D-4556-A4A3-962F344375B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'Operating Transfers- In'!$A$6:$A$16</c:f>
              <c:strCache>
                <c:ptCount val="11"/>
                <c:pt idx="0">
                  <c:v>2013-2014</c:v>
                </c:pt>
                <c:pt idx="1">
                  <c:v>2014-2015</c:v>
                </c:pt>
                <c:pt idx="2">
                  <c:v>2015-2016</c:v>
                </c:pt>
                <c:pt idx="3">
                  <c:v>2016-2017</c:v>
                </c:pt>
                <c:pt idx="4">
                  <c:v>2017-2018</c:v>
                </c:pt>
                <c:pt idx="5">
                  <c:v>2018-2019</c:v>
                </c:pt>
                <c:pt idx="6">
                  <c:v>2019-2020</c:v>
                </c:pt>
                <c:pt idx="7">
                  <c:v>2020-2021</c:v>
                </c:pt>
                <c:pt idx="8">
                  <c:v>2021-2022</c:v>
                </c:pt>
                <c:pt idx="9">
                  <c:v>2022-2023</c:v>
                </c:pt>
                <c:pt idx="10">
                  <c:v>2023-2024</c:v>
                </c:pt>
              </c:strCache>
            </c:strRef>
          </c:cat>
          <c:val>
            <c:numRef>
              <c:f>'Operating Transfers- In'!$B$6:$B$16</c:f>
              <c:numCache>
                <c:formatCode>_("$"* #,##0.00_);_("$"* \(#,##0.00\);_("$"* "-"??_);_(@_)</c:formatCode>
                <c:ptCount val="11"/>
                <c:pt idx="0">
                  <c:v>937093</c:v>
                </c:pt>
                <c:pt idx="1">
                  <c:v>1008088</c:v>
                </c:pt>
                <c:pt idx="2">
                  <c:v>1103002</c:v>
                </c:pt>
                <c:pt idx="3">
                  <c:v>1164658</c:v>
                </c:pt>
                <c:pt idx="4">
                  <c:v>1986884.4</c:v>
                </c:pt>
                <c:pt idx="5">
                  <c:v>957404.51</c:v>
                </c:pt>
                <c:pt idx="6">
                  <c:v>934496</c:v>
                </c:pt>
                <c:pt idx="7">
                  <c:v>1149067.28</c:v>
                </c:pt>
                <c:pt idx="8">
                  <c:v>1258091.5</c:v>
                </c:pt>
                <c:pt idx="9">
                  <c:v>1258091.5</c:v>
                </c:pt>
                <c:pt idx="10">
                  <c:v>1293443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FC4D-4556-A4A3-962F344375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16547647"/>
        <c:axId val="416545727"/>
      </c:lineChart>
      <c:catAx>
        <c:axId val="4165476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6545727"/>
        <c:crosses val="autoZero"/>
        <c:auto val="1"/>
        <c:lblAlgn val="ctr"/>
        <c:lblOffset val="100"/>
        <c:noMultiLvlLbl val="0"/>
      </c:catAx>
      <c:valAx>
        <c:axId val="41654572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&quot;$&quot;* #,##0_);_(&quot;$&quot;* \(#,##0\);_(&quot;$&quot;* &quot;-&quot;_);_(@_)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654764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8049846894138233"/>
          <c:y val="0.92187445319335082"/>
          <c:w val="0.55623550381908093"/>
          <c:h val="7.131583597297830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69AFDC-7658-4951-B0FF-52DFF2A93C0A}" type="datetimeFigureOut">
              <a:rPr lang="en-US" smtClean="0"/>
              <a:t>7/25/2024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8ED99B-9732-49FC-9C16-B56FEB1B109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46626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BD2D7A-D230-4F91-BD59-0A39C2703BA8}" type="datetimeFigureOut">
              <a:rPr lang="en-US" smtClean="0"/>
              <a:t>7/25/2024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3199CD-3E1B-4AE6-990F-76F925F5EA9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6579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0824" y="1600200"/>
            <a:ext cx="5945188" cy="3048000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6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0825" y="4898572"/>
            <a:ext cx="5945187" cy="1270453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800" cap="none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E</a:t>
            </a:r>
            <a:r>
              <a:rPr dirty="0"/>
              <a:t>dit Master subtitle style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1658936" y="4782971"/>
            <a:ext cx="5654676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/>
          <p:cNvGrpSpPr/>
          <p:nvPr userDrawn="1"/>
        </p:nvGrpSpPr>
        <p:grpSpPr>
          <a:xfrm>
            <a:off x="7923213" y="0"/>
            <a:ext cx="4265612" cy="6858000"/>
            <a:chOff x="7923213" y="0"/>
            <a:chExt cx="4265612" cy="685800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923213" y="0"/>
              <a:ext cx="4265612" cy="6858000"/>
            </a:xfrm>
            <a:prstGeom prst="rect">
              <a:avLst/>
            </a:prstGeom>
          </p:spPr>
        </p:pic>
        <p:sp>
          <p:nvSpPr>
            <p:cNvPr id="13" name="Rectangle 12"/>
            <p:cNvSpPr/>
            <p:nvPr/>
          </p:nvSpPr>
          <p:spPr>
            <a:xfrm>
              <a:off x="7923213" y="0"/>
              <a:ext cx="1065213" cy="6858000"/>
            </a:xfrm>
            <a:prstGeom prst="rect">
              <a:avLst/>
            </a:prstGeom>
            <a:gradFill flip="none" rotWithShape="1">
              <a:gsLst>
                <a:gs pos="75000">
                  <a:schemeClr val="tx2">
                    <a:alpha val="0"/>
                  </a:schemeClr>
                </a:gs>
                <a:gs pos="100000">
                  <a:schemeClr val="tx2">
                    <a:alpha val="25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94999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t>7/25/2024</a:t>
            </a:fld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60095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23412" y="646112"/>
            <a:ext cx="1828801" cy="5522913"/>
          </a:xfrm>
        </p:spPr>
        <p:txBody>
          <a:bodyPr vert="eaVert"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2412" y="646112"/>
            <a:ext cx="7620000" cy="552291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t>7/25/2024</a:t>
            </a:fld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t>‹#›</a:t>
            </a:fld>
            <a:endParaRPr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9371012" y="762000"/>
            <a:ext cx="0" cy="533400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9035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t>7/25/2024</a:t>
            </a:fld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t>‹#›</a:t>
            </a:fld>
            <a:endParaRPr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658936" y="1709058"/>
            <a:ext cx="9617076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8254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0" y="2237096"/>
            <a:ext cx="8229601" cy="2411103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4800" b="0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412" y="4876800"/>
            <a:ext cx="8229601" cy="1292225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2800" cap="none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7" name="Group 6"/>
          <p:cNvGrpSpPr/>
          <p:nvPr userDrawn="1"/>
        </p:nvGrpSpPr>
        <p:grpSpPr>
          <a:xfrm>
            <a:off x="11123611" y="0"/>
            <a:ext cx="1065214" cy="6868886"/>
            <a:chOff x="11123611" y="0"/>
            <a:chExt cx="1065214" cy="6868886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123611" y="0"/>
              <a:ext cx="1065213" cy="6858000"/>
            </a:xfrm>
            <a:prstGeom prst="rect">
              <a:avLst/>
            </a:prstGeom>
          </p:spPr>
        </p:pic>
        <p:sp>
          <p:nvSpPr>
            <p:cNvPr id="12" name="Rectangle 11"/>
            <p:cNvSpPr/>
            <p:nvPr/>
          </p:nvSpPr>
          <p:spPr>
            <a:xfrm>
              <a:off x="11123612" y="10886"/>
              <a:ext cx="1065213" cy="6858000"/>
            </a:xfrm>
            <a:prstGeom prst="rect">
              <a:avLst/>
            </a:prstGeom>
            <a:gradFill flip="none" rotWithShape="1">
              <a:gsLst>
                <a:gs pos="75000">
                  <a:schemeClr val="tx2">
                    <a:alpha val="0"/>
                  </a:schemeClr>
                </a:gs>
                <a:gs pos="100000">
                  <a:schemeClr val="tx2">
                    <a:alpha val="25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</p:grp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t>7/25/2024</a:t>
            </a:fld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t>‹#›</a:t>
            </a:fld>
            <a:endParaRPr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658936" y="4782971"/>
            <a:ext cx="8016876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1813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3" y="381000"/>
            <a:ext cx="9829798" cy="1219200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8168" y="1984248"/>
            <a:ext cx="4800600" cy="418795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51612" y="1984248"/>
            <a:ext cx="4800601" cy="418795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t>7/25/2024</a:t>
            </a:fld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t>‹#›</a:t>
            </a:fld>
            <a:endParaRPr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658936" y="1709058"/>
            <a:ext cx="9617076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5340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3" y="381000"/>
            <a:ext cx="9829798" cy="1219200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413" y="1828800"/>
            <a:ext cx="4800600" cy="838200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400" b="0" cap="none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2413" y="2743200"/>
            <a:ext cx="4800600" cy="342582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51613" y="1828800"/>
            <a:ext cx="4800600" cy="838200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400" b="0" cap="none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51613" y="2743200"/>
            <a:ext cx="4800600" cy="342582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t>7/25/2024</a:t>
            </a:fld>
            <a:endParaRPr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t>‹#›</a:t>
            </a:fld>
            <a:endParaRPr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658936" y="1709058"/>
            <a:ext cx="9617076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8419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t>7/25/2024</a:t>
            </a:fld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t>‹#›</a:t>
            </a:fld>
            <a:endParaRPr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1658936" y="1709058"/>
            <a:ext cx="9617076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6631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t>7/25/2024</a:t>
            </a:fld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07540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3" y="685800"/>
            <a:ext cx="4114800" cy="1925637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4000" b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4414" y="685800"/>
            <a:ext cx="5257799" cy="5486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2413" y="2895599"/>
            <a:ext cx="4114800" cy="17526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8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t>7/25/2024</a:t>
            </a:fld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t>‹#›</a:t>
            </a:fld>
            <a:endParaRPr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658936" y="2743200"/>
            <a:ext cx="3902076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4981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3" y="685800"/>
            <a:ext cx="4114800" cy="1925638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4000" b="0" i="0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6025925" y="-50118"/>
            <a:ext cx="6172198" cy="6857999"/>
          </a:xfrm>
          <a:solidFill>
            <a:schemeClr val="bg2"/>
          </a:solidFill>
          <a:effectLst>
            <a:outerShdw blurRad="152400" dist="50800" dir="10800000" algn="r" rotWithShape="0">
              <a:prstClr val="black">
                <a:alpha val="25000"/>
              </a:prstClr>
            </a:outerShdw>
          </a:effectLst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2413" y="2895599"/>
            <a:ext cx="4114800" cy="17526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1658936" y="2743200"/>
            <a:ext cx="3902076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9172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2413" y="381000"/>
            <a:ext cx="9829799" cy="1219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413" y="1981200"/>
            <a:ext cx="9829799" cy="41878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22413" y="6400800"/>
            <a:ext cx="5954834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8011" y="6400800"/>
            <a:ext cx="1548659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03F41C87-7AD9-4845-A077-840E4A0F3F06}" type="datetimeFigureOut">
              <a:rPr lang="en-US" smtClean="0"/>
              <a:pPr/>
              <a:t>7/25/2024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5411" y="6400800"/>
            <a:ext cx="1066802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2A013F82-EE5E-44EE-A61D-E31C6657F26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065213" cy="685800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" y="0"/>
            <a:ext cx="1065213" cy="6858000"/>
          </a:xfrm>
          <a:prstGeom prst="rect">
            <a:avLst/>
          </a:prstGeom>
          <a:gradFill flip="none" rotWithShape="1">
            <a:gsLst>
              <a:gs pos="75000">
                <a:schemeClr val="tx2">
                  <a:alpha val="0"/>
                </a:schemeClr>
              </a:gs>
              <a:gs pos="100000">
                <a:schemeClr val="tx2">
                  <a:alpha val="2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03059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accent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23838" indent="-223838" algn="l" defTabSz="914400" rtl="0" eaLnBrk="1" latinLnBrk="0" hangingPunct="1">
        <a:lnSpc>
          <a:spcPct val="90000"/>
        </a:lnSpc>
        <a:spcBef>
          <a:spcPts val="1800"/>
        </a:spcBef>
        <a:buClr>
          <a:schemeClr val="tx1">
            <a:lumMod val="90000"/>
            <a:lumOff val="10000"/>
          </a:schemeClr>
        </a:buClr>
        <a:buSzPct val="8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11175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>
            <a:lumMod val="90000"/>
            <a:lumOff val="10000"/>
          </a:schemeClr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74625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90000"/>
            <a:lumOff val="10000"/>
          </a:schemeClr>
        </a:buClr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0425" indent="-174625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90000"/>
            <a:lumOff val="10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33463" indent="-173038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90000"/>
            <a:lumOff val="10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" indent="-173736" algn="l" defTabSz="914400" rtl="0" eaLnBrk="1" latinLnBrk="0" hangingPunct="1">
        <a:spcBef>
          <a:spcPts val="600"/>
        </a:spcBef>
        <a:buClr>
          <a:schemeClr val="tx1">
            <a:lumMod val="90000"/>
            <a:lumOff val="10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380744" indent="-173736" algn="l" defTabSz="914400" rtl="0" eaLnBrk="1" latinLnBrk="0" hangingPunct="1">
        <a:spcBef>
          <a:spcPts val="600"/>
        </a:spcBef>
        <a:buClr>
          <a:schemeClr val="tx1">
            <a:lumMod val="90000"/>
            <a:lumOff val="10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554480" indent="-173736" algn="l" defTabSz="914400" rtl="0" eaLnBrk="1" latinLnBrk="0" hangingPunct="1">
        <a:spcBef>
          <a:spcPts val="600"/>
        </a:spcBef>
        <a:buClr>
          <a:schemeClr val="tx1">
            <a:lumMod val="90000"/>
            <a:lumOff val="10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728216" indent="-173736" algn="l" defTabSz="914400" rtl="0" eaLnBrk="1" latinLnBrk="0" hangingPunct="1">
        <a:spcBef>
          <a:spcPts val="600"/>
        </a:spcBef>
        <a:buClr>
          <a:schemeClr val="tx1">
            <a:lumMod val="90000"/>
            <a:lumOff val="10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0824" y="2971800"/>
            <a:ext cx="5945188" cy="1676400"/>
          </a:xfrm>
        </p:spPr>
        <p:txBody>
          <a:bodyPr>
            <a:normAutofit fontScale="90000"/>
          </a:bodyPr>
          <a:lstStyle/>
          <a:p>
            <a:r>
              <a:rPr lang="en-US" sz="4400" dirty="0"/>
              <a:t>7.24.2024</a:t>
            </a:r>
            <a:br>
              <a:rPr lang="en-US" sz="4400" dirty="0"/>
            </a:br>
            <a:r>
              <a:rPr lang="en-US" sz="4400" dirty="0"/>
              <a:t>Preliminary Budget Considerations/Options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Presented by: Robbie Sorrell</a:t>
            </a:r>
          </a:p>
          <a:p>
            <a:r>
              <a:rPr lang="en-US" dirty="0"/>
              <a:t>                           Finance Director</a:t>
            </a:r>
          </a:p>
        </p:txBody>
      </p:sp>
      <p:pic>
        <p:nvPicPr>
          <p:cNvPr id="5" name="Picture 4" descr="Three legged stool analogy template ...">
            <a:extLst>
              <a:ext uri="{FF2B5EF4-FFF2-40B4-BE49-F238E27FC236}">
                <a16:creationId xmlns:a16="http://schemas.microsoft.com/office/drawing/2014/main" id="{4EBF163B-40B5-194F-6685-6F1C41E2A19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7" t="1" r="2827" b="-10345"/>
          <a:stretch/>
        </p:blipFill>
        <p:spPr bwMode="auto">
          <a:xfrm>
            <a:off x="7879916" y="914400"/>
            <a:ext cx="4308909" cy="316774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24BA940-BB5E-BED8-CA97-057A2EDF9902}"/>
              </a:ext>
            </a:extLst>
          </p:cNvPr>
          <p:cNvSpPr txBox="1"/>
          <p:nvPr/>
        </p:nvSpPr>
        <p:spPr>
          <a:xfrm>
            <a:off x="8151812" y="2536712"/>
            <a:ext cx="1295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PROPERTY TAX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D4858DC-E6FF-DBB1-D474-DAA5A1C8A21A}"/>
              </a:ext>
            </a:extLst>
          </p:cNvPr>
          <p:cNvSpPr txBox="1"/>
          <p:nvPr/>
        </p:nvSpPr>
        <p:spPr>
          <a:xfrm>
            <a:off x="9550989" y="2817314"/>
            <a:ext cx="106838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SALES TAX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5C49A76-35EC-2B67-BF6F-235C611F12A2}"/>
              </a:ext>
            </a:extLst>
          </p:cNvPr>
          <p:cNvSpPr txBox="1"/>
          <p:nvPr/>
        </p:nvSpPr>
        <p:spPr>
          <a:xfrm>
            <a:off x="10619378" y="2536712"/>
            <a:ext cx="13716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TRANSFERS - IN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B20C360-4998-9031-AC9F-E04DF9819B2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0824" y="152400"/>
            <a:ext cx="2663959" cy="2181981"/>
          </a:xfrm>
          <a:prstGeom prst="rect">
            <a:avLst/>
          </a:prstGeom>
          <a:noFill/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BBBFFA2-1409-4C25-A6D6-7D76AAD07592}"/>
              </a:ext>
            </a:extLst>
          </p:cNvPr>
          <p:cNvSpPr txBox="1"/>
          <p:nvPr/>
        </p:nvSpPr>
        <p:spPr>
          <a:xfrm>
            <a:off x="9570388" y="1371600"/>
            <a:ext cx="9028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REVENUE</a:t>
            </a:r>
          </a:p>
        </p:txBody>
      </p:sp>
    </p:spTree>
    <p:extLst>
      <p:ext uri="{BB962C8B-B14F-4D97-AF65-F5344CB8AC3E}">
        <p14:creationId xmlns:p14="http://schemas.microsoft.com/office/powerpoint/2010/main" val="2320115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Estimate from Aransas County Appraisal District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8168" y="1984248"/>
            <a:ext cx="3539444" cy="4187952"/>
          </a:xfrm>
        </p:spPr>
        <p:txBody>
          <a:bodyPr>
            <a:normAutofit/>
          </a:bodyPr>
          <a:lstStyle/>
          <a:p>
            <a:r>
              <a:rPr lang="en-US" dirty="0"/>
              <a:t>New Taxable Values down $10.4M, or 16% from 2023</a:t>
            </a:r>
          </a:p>
          <a:p>
            <a:r>
              <a:rPr lang="en-US" dirty="0"/>
              <a:t>Lowest growth rate since 2022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105B773-9223-4B65-04FB-86E937EB84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5212" y="2206633"/>
            <a:ext cx="6911166" cy="3965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310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Estimate from Aransas County Appraisal District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8168" y="1984248"/>
            <a:ext cx="3539444" cy="4187952"/>
          </a:xfrm>
        </p:spPr>
        <p:txBody>
          <a:bodyPr>
            <a:normAutofit/>
          </a:bodyPr>
          <a:lstStyle/>
          <a:p>
            <a:r>
              <a:rPr lang="en-US" dirty="0"/>
              <a:t>Number of Properties relatively flat from 2023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5BBFACE-A027-640C-ECEF-BDCFE5913E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5212" y="1984248"/>
            <a:ext cx="6967564" cy="4187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499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Estimate from Aransas County Appraisal District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8168" y="1984248"/>
            <a:ext cx="3539444" cy="4187952"/>
          </a:xfrm>
        </p:spPr>
        <p:txBody>
          <a:bodyPr>
            <a:normAutofit/>
          </a:bodyPr>
          <a:lstStyle/>
          <a:p>
            <a:r>
              <a:rPr lang="en-US" dirty="0"/>
              <a:t>Freeze Adjusted Values with approved Tax Rate</a:t>
            </a:r>
          </a:p>
          <a:p>
            <a:r>
              <a:rPr lang="en-US" dirty="0"/>
              <a:t>Inverse relationship between values and the tax rate as explained by Financial Advisor, Bob Henderson</a:t>
            </a:r>
          </a:p>
          <a:p>
            <a:r>
              <a:rPr lang="en-US" dirty="0"/>
              <a:t>No tax increment available for 2024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CFBFF30-FB62-9D5A-CBC3-7D4A875A71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6211" y="2133600"/>
            <a:ext cx="6096000" cy="3664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572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2132012" y="381000"/>
            <a:ext cx="8934449" cy="609600"/>
          </a:xfrm>
        </p:spPr>
        <p:txBody>
          <a:bodyPr/>
          <a:lstStyle/>
          <a:p>
            <a:r>
              <a:rPr lang="en-US" dirty="0"/>
              <a:t>Preliminary rates – discussion purposes only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FD30E4-768A-7CCF-0EA5-A4D058D5EDA6}"/>
              </a:ext>
            </a:extLst>
          </p:cNvPr>
          <p:cNvSpPr txBox="1"/>
          <p:nvPr/>
        </p:nvSpPr>
        <p:spPr>
          <a:xfrm>
            <a:off x="1370012" y="1066800"/>
            <a:ext cx="213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M&amp;O includes 3.5% Voter Approved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FF69C42-1830-0F09-DF55-9A0C1B630201}"/>
              </a:ext>
            </a:extLst>
          </p:cNvPr>
          <p:cNvSpPr txBox="1"/>
          <p:nvPr/>
        </p:nvSpPr>
        <p:spPr>
          <a:xfrm>
            <a:off x="1370012" y="2133600"/>
            <a:ext cx="24384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I&amp;S rate includes pennies to cover:</a:t>
            </a:r>
          </a:p>
          <a:p>
            <a:pPr marL="342900" indent="-342900">
              <a:buAutoNum type="arabicParenR"/>
            </a:pPr>
            <a:r>
              <a:rPr lang="en-US" dirty="0"/>
              <a:t>almost all debt service;</a:t>
            </a:r>
          </a:p>
          <a:p>
            <a:pPr marL="342900" indent="-342900">
              <a:buAutoNum type="arabicParenR"/>
            </a:pPr>
            <a:r>
              <a:rPr lang="en-US" dirty="0"/>
              <a:t>V&amp;E replacement, </a:t>
            </a:r>
          </a:p>
          <a:p>
            <a:pPr marL="342900" indent="-342900">
              <a:buAutoNum type="arabicParenR"/>
            </a:pPr>
            <a:r>
              <a:rPr lang="en-US" dirty="0"/>
              <a:t>CIP Projects including completion of City Hall; and a </a:t>
            </a:r>
          </a:p>
          <a:p>
            <a:pPr marL="342900" indent="-342900">
              <a:buAutoNum type="arabicParenR"/>
            </a:pPr>
            <a:r>
              <a:rPr lang="en-US" dirty="0"/>
              <a:t>balanced budget capable of funding a COLA and one Police Officer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1A0AC6D-90E1-6718-94CB-6B200916AF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8412" y="959331"/>
            <a:ext cx="5791200" cy="5869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982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2894012" y="381000"/>
            <a:ext cx="6934200" cy="609600"/>
          </a:xfrm>
        </p:spPr>
        <p:txBody>
          <a:bodyPr/>
          <a:lstStyle/>
          <a:p>
            <a:r>
              <a:rPr lang="en-US" dirty="0"/>
              <a:t>Average Taxable Homestead Value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C72F7A3-F2D0-179F-111D-90F184719A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6212" y="1524000"/>
            <a:ext cx="3352799" cy="2050472"/>
          </a:xfrm>
          <a:prstGeom prst="rect">
            <a:avLst/>
          </a:prstGeom>
        </p:spPr>
      </p:pic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9884EABC-9762-A327-DBF8-4699685743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4067518"/>
              </p:ext>
            </p:extLst>
          </p:nvPr>
        </p:nvGraphicFramePr>
        <p:xfrm>
          <a:off x="2741612" y="4191000"/>
          <a:ext cx="7492998" cy="1543050"/>
        </p:xfrm>
        <a:graphic>
          <a:graphicData uri="http://schemas.openxmlformats.org/drawingml/2006/table">
            <a:tbl>
              <a:tblPr/>
              <a:tblGrid>
                <a:gridCol w="1201168">
                  <a:extLst>
                    <a:ext uri="{9D8B030D-6E8A-4147-A177-3AD203B41FA5}">
                      <a16:colId xmlns:a16="http://schemas.microsoft.com/office/drawing/2014/main" val="46123183"/>
                    </a:ext>
                  </a:extLst>
                </a:gridCol>
                <a:gridCol w="1306032">
                  <a:extLst>
                    <a:ext uri="{9D8B030D-6E8A-4147-A177-3AD203B41FA5}">
                      <a16:colId xmlns:a16="http://schemas.microsoft.com/office/drawing/2014/main" val="4080098327"/>
                    </a:ext>
                  </a:extLst>
                </a:gridCol>
                <a:gridCol w="762646">
                  <a:extLst>
                    <a:ext uri="{9D8B030D-6E8A-4147-A177-3AD203B41FA5}">
                      <a16:colId xmlns:a16="http://schemas.microsoft.com/office/drawing/2014/main" val="2201637566"/>
                    </a:ext>
                  </a:extLst>
                </a:gridCol>
                <a:gridCol w="419455">
                  <a:extLst>
                    <a:ext uri="{9D8B030D-6E8A-4147-A177-3AD203B41FA5}">
                      <a16:colId xmlns:a16="http://schemas.microsoft.com/office/drawing/2014/main" val="3245041521"/>
                    </a:ext>
                  </a:extLst>
                </a:gridCol>
                <a:gridCol w="419455">
                  <a:extLst>
                    <a:ext uri="{9D8B030D-6E8A-4147-A177-3AD203B41FA5}">
                      <a16:colId xmlns:a16="http://schemas.microsoft.com/office/drawing/2014/main" val="961516966"/>
                    </a:ext>
                  </a:extLst>
                </a:gridCol>
                <a:gridCol w="533852">
                  <a:extLst>
                    <a:ext uri="{9D8B030D-6E8A-4147-A177-3AD203B41FA5}">
                      <a16:colId xmlns:a16="http://schemas.microsoft.com/office/drawing/2014/main" val="3678421291"/>
                    </a:ext>
                  </a:extLst>
                </a:gridCol>
                <a:gridCol w="597406">
                  <a:extLst>
                    <a:ext uri="{9D8B030D-6E8A-4147-A177-3AD203B41FA5}">
                      <a16:colId xmlns:a16="http://schemas.microsoft.com/office/drawing/2014/main" val="1539976730"/>
                    </a:ext>
                  </a:extLst>
                </a:gridCol>
                <a:gridCol w="546563">
                  <a:extLst>
                    <a:ext uri="{9D8B030D-6E8A-4147-A177-3AD203B41FA5}">
                      <a16:colId xmlns:a16="http://schemas.microsoft.com/office/drawing/2014/main" val="95744692"/>
                    </a:ext>
                  </a:extLst>
                </a:gridCol>
                <a:gridCol w="486187">
                  <a:extLst>
                    <a:ext uri="{9D8B030D-6E8A-4147-A177-3AD203B41FA5}">
                      <a16:colId xmlns:a16="http://schemas.microsoft.com/office/drawing/2014/main" val="2469301109"/>
                    </a:ext>
                  </a:extLst>
                </a:gridCol>
                <a:gridCol w="610117">
                  <a:extLst>
                    <a:ext uri="{9D8B030D-6E8A-4147-A177-3AD203B41FA5}">
                      <a16:colId xmlns:a16="http://schemas.microsoft.com/office/drawing/2014/main" val="2983014557"/>
                    </a:ext>
                  </a:extLst>
                </a:gridCol>
                <a:gridCol w="610117">
                  <a:extLst>
                    <a:ext uri="{9D8B030D-6E8A-4147-A177-3AD203B41FA5}">
                      <a16:colId xmlns:a16="http://schemas.microsoft.com/office/drawing/2014/main" val="1754106110"/>
                    </a:ext>
                  </a:extLst>
                </a:gridCol>
              </a:tblGrid>
              <a:tr h="200025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effectLst/>
                          <a:latin typeface="Arial" panose="020B0604020202020204" pitchFamily="34" charset="0"/>
                        </a:rPr>
                        <a:t>Preliminary 2024 Average Taxable Value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effectLst/>
                          <a:latin typeface="Arial" panose="020B0604020202020204" pitchFamily="34" charset="0"/>
                        </a:rPr>
                        <a:t> $   342,238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343093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effectLst/>
                          <a:latin typeface="Arial" panose="020B0604020202020204" pitchFamily="34" charset="0"/>
                        </a:rPr>
                        <a:t>Divide by $100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effectLst/>
                          <a:latin typeface="Arial" panose="020B0604020202020204" pitchFamily="34" charset="0"/>
                        </a:rPr>
                        <a:t> $       3,422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3865696"/>
                  </a:ext>
                </a:extLst>
              </a:tr>
              <a:tr h="180975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effectLst/>
                          <a:latin typeface="Arial" panose="020B0604020202020204" pitchFamily="34" charset="0"/>
                        </a:rPr>
                        <a:t>Tax per penny of valuation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effectLst/>
                          <a:latin typeface="Arial" panose="020B0604020202020204" pitchFamily="34" charset="0"/>
                        </a:rPr>
                        <a:t> $           34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13749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effectLst/>
                          <a:latin typeface="Arial" panose="020B0604020202020204" pitchFamily="34" charset="0"/>
                        </a:rPr>
                        <a:t>% of Home Value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i="0" u="none" strike="noStrike">
                          <a:effectLst/>
                          <a:latin typeface="Arial" panose="020B0604020202020204" pitchFamily="34" charset="0"/>
                        </a:rPr>
                        <a:t>0.01%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5731660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effectLst/>
                          <a:latin typeface="Arial" panose="020B0604020202020204" pitchFamily="34" charset="0"/>
                        </a:rPr>
                        <a:t>So: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2682057"/>
                  </a:ext>
                </a:extLst>
              </a:tr>
              <a:tr h="200025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effectLst/>
                          <a:latin typeface="Arial" panose="020B0604020202020204" pitchFamily="34" charset="0"/>
                        </a:rPr>
                        <a:t>Proposed Penny Increase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>
                          <a:effectLst/>
                          <a:latin typeface="Arial" panose="020B0604020202020204" pitchFamily="34" charset="0"/>
                        </a:rPr>
                        <a:t>6.1765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>
                          <a:effectLst/>
                          <a:latin typeface="Arial" panose="020B0604020202020204" pitchFamily="34" charset="0"/>
                        </a:rPr>
                        <a:t>6.9241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2695039"/>
                  </a:ext>
                </a:extLst>
              </a:tr>
              <a:tr h="190500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effectLst/>
                          <a:latin typeface="Arial" panose="020B0604020202020204" pitchFamily="34" charset="0"/>
                        </a:rPr>
                        <a:t>Tax increase per penny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effectLst/>
                          <a:latin typeface="Arial" panose="020B0604020202020204" pitchFamily="34" charset="0"/>
                        </a:rPr>
                        <a:t> $  34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effectLst/>
                          <a:latin typeface="Arial" panose="020B0604020202020204" pitchFamily="34" charset="0"/>
                        </a:rPr>
                        <a:t> $  68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effectLst/>
                          <a:latin typeface="Arial" panose="020B0604020202020204" pitchFamily="34" charset="0"/>
                        </a:rPr>
                        <a:t> $   103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effectLst/>
                          <a:latin typeface="Arial" panose="020B0604020202020204" pitchFamily="34" charset="0"/>
                        </a:rPr>
                        <a:t> $     137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effectLst/>
                          <a:latin typeface="Arial" panose="020B0604020202020204" pitchFamily="34" charset="0"/>
                        </a:rPr>
                        <a:t> $    171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effectLst/>
                          <a:latin typeface="Arial" panose="020B0604020202020204" pitchFamily="34" charset="0"/>
                        </a:rPr>
                        <a:t> $  205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effectLst/>
                          <a:latin typeface="Arial" panose="020B0604020202020204" pitchFamily="34" charset="0"/>
                        </a:rPr>
                        <a:t> $     211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effectLst/>
                          <a:latin typeface="Arial" panose="020B0604020202020204" pitchFamily="34" charset="0"/>
                        </a:rPr>
                        <a:t> $     237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9114818"/>
                  </a:ext>
                </a:extLst>
              </a:tr>
              <a:tr h="190500"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effectLst/>
                          <a:latin typeface="Arial" panose="020B0604020202020204" pitchFamily="34" charset="0"/>
                        </a:rPr>
                        <a:t>Tax increase as a percentage of home value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i="0" u="none" strike="noStrike">
                          <a:effectLst/>
                          <a:latin typeface="Arial" panose="020B0604020202020204" pitchFamily="34" charset="0"/>
                        </a:rPr>
                        <a:t>0.01%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i="0" u="none" strike="noStrike">
                          <a:effectLst/>
                          <a:latin typeface="Arial" panose="020B0604020202020204" pitchFamily="34" charset="0"/>
                        </a:rPr>
                        <a:t>0.02%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i="0" u="none" strike="noStrike">
                          <a:effectLst/>
                          <a:latin typeface="Arial" panose="020B0604020202020204" pitchFamily="34" charset="0"/>
                        </a:rPr>
                        <a:t>0.03%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i="0" u="none" strike="noStrike">
                          <a:effectLst/>
                          <a:latin typeface="Arial" panose="020B0604020202020204" pitchFamily="34" charset="0"/>
                        </a:rPr>
                        <a:t>0.04%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i="0" u="none" strike="noStrike">
                          <a:effectLst/>
                          <a:latin typeface="Arial" panose="020B0604020202020204" pitchFamily="34" charset="0"/>
                        </a:rPr>
                        <a:t>0.05%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i="0" u="none" strike="noStrike">
                          <a:effectLst/>
                          <a:latin typeface="Arial" panose="020B0604020202020204" pitchFamily="34" charset="0"/>
                        </a:rPr>
                        <a:t>0.06%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i="0" u="none" strike="noStrike">
                          <a:effectLst/>
                          <a:latin typeface="Arial" panose="020B0604020202020204" pitchFamily="34" charset="0"/>
                        </a:rPr>
                        <a:t>0.06%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i="0" u="none" strike="noStrike" dirty="0">
                          <a:effectLst/>
                          <a:latin typeface="Arial" panose="020B0604020202020204" pitchFamily="34" charset="0"/>
                        </a:rPr>
                        <a:t>0.07%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757408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3526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2284412" y="304800"/>
            <a:ext cx="8534400" cy="609600"/>
          </a:xfrm>
        </p:spPr>
        <p:txBody>
          <a:bodyPr>
            <a:normAutofit fontScale="90000"/>
          </a:bodyPr>
          <a:lstStyle/>
          <a:p>
            <a:r>
              <a:rPr lang="en-US" dirty="0"/>
              <a:t>Area Property Taxes by Category (M&amp;O vs. I&amp;S)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23F7C09-E385-31A4-3475-AEE61C4480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9212" y="1035233"/>
            <a:ext cx="7414169" cy="5822767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976B078-2AE1-8B93-0DFA-B205B243BA55}"/>
              </a:ext>
            </a:extLst>
          </p:cNvPr>
          <p:cNvCxnSpPr>
            <a:cxnSpLocks/>
          </p:cNvCxnSpPr>
          <p:nvPr/>
        </p:nvCxnSpPr>
        <p:spPr>
          <a:xfrm flipV="1">
            <a:off x="3552824" y="4876800"/>
            <a:ext cx="6450557" cy="4849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225C7F6-BF95-7DB5-D123-9383616E752E}"/>
              </a:ext>
            </a:extLst>
          </p:cNvPr>
          <p:cNvCxnSpPr/>
          <p:nvPr/>
        </p:nvCxnSpPr>
        <p:spPr>
          <a:xfrm>
            <a:off x="3552824" y="4629728"/>
            <a:ext cx="6450557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8C80E9D5-0B35-06FF-63AB-2DC9517D2A2E}"/>
              </a:ext>
            </a:extLst>
          </p:cNvPr>
          <p:cNvSpPr txBox="1"/>
          <p:nvPr/>
        </p:nvSpPr>
        <p:spPr>
          <a:xfrm>
            <a:off x="10361612" y="1752600"/>
            <a:ext cx="152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Current I&amp;S</a:t>
            </a:r>
          </a:p>
          <a:p>
            <a:r>
              <a:rPr lang="en-US" dirty="0">
                <a:solidFill>
                  <a:srgbClr val="92D050"/>
                </a:solidFill>
              </a:rPr>
              <a:t>Preliminary I&amp;S</a:t>
            </a:r>
          </a:p>
        </p:txBody>
      </p:sp>
    </p:spTree>
    <p:extLst>
      <p:ext uri="{BB962C8B-B14F-4D97-AF65-F5344CB8AC3E}">
        <p14:creationId xmlns:p14="http://schemas.microsoft.com/office/powerpoint/2010/main" val="2684974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404643" y="304800"/>
            <a:ext cx="6118770" cy="609600"/>
          </a:xfrm>
        </p:spPr>
        <p:txBody>
          <a:bodyPr>
            <a:normAutofit/>
          </a:bodyPr>
          <a:lstStyle/>
          <a:p>
            <a:r>
              <a:rPr lang="en-US" dirty="0"/>
              <a:t>Area Property Taxes - Stacked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642D7A9-5F01-23A9-B739-9E24D2FAF5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4812" y="859865"/>
            <a:ext cx="8556430" cy="592193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CEEF145-0FA3-A522-A473-AB89C9D43E6C}"/>
              </a:ext>
            </a:extLst>
          </p:cNvPr>
          <p:cNvSpPr txBox="1"/>
          <p:nvPr/>
        </p:nvSpPr>
        <p:spPr>
          <a:xfrm>
            <a:off x="10437812" y="859865"/>
            <a:ext cx="16002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Rockport’s total tax rate is below the M&amp;O alone of the surrounding Cities rates.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10178F5-F93A-F457-496A-EEC380EB8724}"/>
              </a:ext>
            </a:extLst>
          </p:cNvPr>
          <p:cNvCxnSpPr>
            <a:cxnSpLocks/>
          </p:cNvCxnSpPr>
          <p:nvPr/>
        </p:nvCxnSpPr>
        <p:spPr>
          <a:xfrm flipV="1">
            <a:off x="6361112" y="1371600"/>
            <a:ext cx="0" cy="3925455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2A1214C-C707-32DA-20A5-3A27C606151D}"/>
              </a:ext>
            </a:extLst>
          </p:cNvPr>
          <p:cNvCxnSpPr>
            <a:cxnSpLocks/>
          </p:cNvCxnSpPr>
          <p:nvPr/>
        </p:nvCxnSpPr>
        <p:spPr>
          <a:xfrm flipV="1">
            <a:off x="6856412" y="1371600"/>
            <a:ext cx="0" cy="3925455"/>
          </a:xfrm>
          <a:prstGeom prst="line">
            <a:avLst/>
          </a:prstGeom>
          <a:ln w="2222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5751744A-2624-3F4B-73EF-CC6E5EB0B6EC}"/>
              </a:ext>
            </a:extLst>
          </p:cNvPr>
          <p:cNvSpPr txBox="1"/>
          <p:nvPr/>
        </p:nvSpPr>
        <p:spPr>
          <a:xfrm>
            <a:off x="10514012" y="3200400"/>
            <a:ext cx="152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Current total Tax</a:t>
            </a:r>
          </a:p>
          <a:p>
            <a:r>
              <a:rPr lang="en-US" dirty="0">
                <a:solidFill>
                  <a:srgbClr val="00B050"/>
                </a:solidFill>
              </a:rPr>
              <a:t>Preliminary Total Tax</a:t>
            </a:r>
          </a:p>
        </p:txBody>
      </p:sp>
    </p:spTree>
    <p:extLst>
      <p:ext uri="{BB962C8B-B14F-4D97-AF65-F5344CB8AC3E}">
        <p14:creationId xmlns:p14="http://schemas.microsoft.com/office/powerpoint/2010/main" val="3593311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400" dirty="0"/>
              <a:t>Sales Tax – Second Largest Source of Revenue ~27%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4294967295"/>
          </p:nvPr>
        </p:nvSpPr>
        <p:spPr>
          <a:xfrm>
            <a:off x="1141412" y="2362200"/>
            <a:ext cx="3581400" cy="3276600"/>
          </a:xfrm>
        </p:spPr>
        <p:txBody>
          <a:bodyPr>
            <a:normAutofit/>
          </a:bodyPr>
          <a:lstStyle/>
          <a:p>
            <a:r>
              <a:rPr lang="en-US" dirty="0"/>
              <a:t>12 Month Rolling Average</a:t>
            </a:r>
          </a:p>
          <a:p>
            <a:r>
              <a:rPr lang="en-US" dirty="0"/>
              <a:t>Flat/slowing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5B07146-296F-DD47-2AFB-E5140B6B1E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84611" y="1896340"/>
            <a:ext cx="7162801" cy="4783377"/>
          </a:xfrm>
        </p:spPr>
      </p:pic>
    </p:spTree>
    <p:extLst>
      <p:ext uri="{BB962C8B-B14F-4D97-AF65-F5344CB8AC3E}">
        <p14:creationId xmlns:p14="http://schemas.microsoft.com/office/powerpoint/2010/main" val="3817187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3" y="381000"/>
            <a:ext cx="10515599" cy="1219200"/>
          </a:xfrm>
        </p:spPr>
        <p:txBody>
          <a:bodyPr>
            <a:normAutofit/>
          </a:bodyPr>
          <a:lstStyle/>
          <a:p>
            <a:r>
              <a:rPr lang="en-US" sz="3000" dirty="0"/>
              <a:t>Operating Transfers In – Third Largest Source of Revenue ~ 9%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3809E6-FE98-DD09-0CC2-A970FACCAA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2413" y="1981200"/>
            <a:ext cx="3581399" cy="4187825"/>
          </a:xfrm>
        </p:spPr>
        <p:txBody>
          <a:bodyPr>
            <a:normAutofit/>
          </a:bodyPr>
          <a:lstStyle/>
          <a:p>
            <a:r>
              <a:rPr lang="en-US" dirty="0"/>
              <a:t>Paid by Utility Funds to reimburse General Fund for Resources used to help support Utilities</a:t>
            </a:r>
          </a:p>
          <a:p>
            <a:r>
              <a:rPr lang="en-US" dirty="0"/>
              <a:t>Needs to be based on Utility Revenues moving forward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75079BFA-02AE-4D49-B332-2327473730B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83525886"/>
              </p:ext>
            </p:extLst>
          </p:nvPr>
        </p:nvGraphicFramePr>
        <p:xfrm>
          <a:off x="5256212" y="1981200"/>
          <a:ext cx="6324600" cy="426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2866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dirty="0"/>
              <a:t>General Fund Reserves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1DFCD8-4435-E077-CC05-554A922FB7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2413" y="1981200"/>
            <a:ext cx="3886199" cy="4187825"/>
          </a:xfrm>
        </p:spPr>
        <p:txBody>
          <a:bodyPr/>
          <a:lstStyle/>
          <a:p>
            <a:r>
              <a:rPr lang="en-US" dirty="0"/>
              <a:t>As shown on the graph, the city has struggled to maintain recommended reserves </a:t>
            </a:r>
            <a:r>
              <a:rPr lang="en-US"/>
              <a:t>of 180 </a:t>
            </a:r>
            <a:r>
              <a:rPr lang="en-US" dirty="0"/>
              <a:t>days of General Fund Expenditures.  Further, the City Reserves dropped over $943k in 2022 from 2021.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45AEE59-671B-01D6-54F6-76EF045680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0172" y="2057400"/>
            <a:ext cx="6592310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193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Purpose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Preliminary Budget is for discussion purposes only</a:t>
            </a:r>
          </a:p>
          <a:p>
            <a:r>
              <a:rPr lang="en-US" dirty="0"/>
              <a:t>Goal was to try to balance the budget using tools outside of 3.5% capricious cap (with no index) placed on M&amp;O side by State Legislature in 2019</a:t>
            </a:r>
          </a:p>
          <a:p>
            <a:r>
              <a:rPr lang="en-US" dirty="0"/>
              <a:t>City of Rockport has been deficit spending since at least 2022 </a:t>
            </a:r>
          </a:p>
          <a:p>
            <a:r>
              <a:rPr lang="en-US" dirty="0"/>
              <a:t>Not properly funding projects is putting the City in a precarious and unsustainable position with declining reserves and dwindling resources (quality employees, infrastructure, ability to grow and adapt)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4939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3" y="381000"/>
            <a:ext cx="10515599" cy="1219200"/>
          </a:xfrm>
        </p:spPr>
        <p:txBody>
          <a:bodyPr>
            <a:normAutofit/>
          </a:bodyPr>
          <a:lstStyle/>
          <a:p>
            <a:r>
              <a:rPr lang="en-US" sz="3000" dirty="0"/>
              <a:t>Other Items Which Need to be Addressed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3809E6-FE98-DD09-0CC2-A970FACCAA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2413" y="1981200"/>
            <a:ext cx="10058399" cy="4187825"/>
          </a:xfrm>
        </p:spPr>
        <p:txBody>
          <a:bodyPr>
            <a:normAutofit/>
          </a:bodyPr>
          <a:lstStyle/>
          <a:p>
            <a:endParaRPr lang="en-US" dirty="0"/>
          </a:p>
          <a:p>
            <a:r>
              <a:rPr lang="en-US" dirty="0"/>
              <a:t>Move all M&amp;O Debt Service from Utilities to General Fund</a:t>
            </a:r>
          </a:p>
          <a:p>
            <a:r>
              <a:rPr lang="en-US" dirty="0"/>
              <a:t>Fund V&amp;E Sinking Fund with I&amp;S</a:t>
            </a:r>
          </a:p>
          <a:p>
            <a:r>
              <a:rPr lang="en-US" dirty="0"/>
              <a:t>Move computer replacement out of General Fund to I&amp;S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6369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3" y="381000"/>
            <a:ext cx="10515599" cy="1219200"/>
          </a:xfrm>
        </p:spPr>
        <p:txBody>
          <a:bodyPr>
            <a:normAutofit/>
          </a:bodyPr>
          <a:lstStyle/>
          <a:p>
            <a:r>
              <a:rPr lang="en-US" sz="3000" dirty="0"/>
              <a:t>Other Items Which Need to be Addressed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3809E6-FE98-DD09-0CC2-A970FACCAA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2413" y="1981200"/>
            <a:ext cx="10058399" cy="4187825"/>
          </a:xfrm>
        </p:spPr>
        <p:txBody>
          <a:bodyPr>
            <a:normAutofit/>
          </a:bodyPr>
          <a:lstStyle/>
          <a:p>
            <a:r>
              <a:rPr lang="en-US" dirty="0"/>
              <a:t>Restructure 2022 Tax Notes (does not look feasible at this time)</a:t>
            </a:r>
          </a:p>
          <a:p>
            <a:r>
              <a:rPr lang="en-US" dirty="0"/>
              <a:t>Issue Tax Notes to cover V&amp;E Sinking Fund Requirements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Rockport will have catch up given no V&amp;E payments last year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BE927A1-BA45-AE3B-FF8A-2D29F8FA79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8612" y="2965449"/>
            <a:ext cx="8162925" cy="221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800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003EF78-AC8C-F570-602D-53841968F5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212" y="0"/>
            <a:ext cx="111236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409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48E234B-B55F-8A06-B280-F0EC26A095B2}"/>
              </a:ext>
            </a:extLst>
          </p:cNvPr>
          <p:cNvSpPr txBox="1"/>
          <p:nvPr/>
        </p:nvSpPr>
        <p:spPr>
          <a:xfrm>
            <a:off x="3046490" y="2743200"/>
            <a:ext cx="716272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defRPr sz="1000" b="1" i="0" u="none" strike="noStrike" kern="1200" baseline="0">
                <a:solidFill>
                  <a:sysClr val="window" lastClr="FFFFFF"/>
                </a:solidFill>
                <a:latin typeface="+mn-lt"/>
                <a:ea typeface="+mn-ea"/>
                <a:cs typeface="+mn-cs"/>
              </a:defRPr>
            </a:pPr>
            <a:r>
              <a:rPr lang="en-US" sz="2000" b="1" baseline="0" dirty="0">
                <a:solidFill>
                  <a:sysClr val="windowText" lastClr="000000"/>
                </a:solidFill>
              </a:rPr>
              <a:t>A 6.1765  penny increase will </a:t>
            </a:r>
            <a:r>
              <a:rPr lang="en-US" sz="2000" b="1" dirty="0">
                <a:solidFill>
                  <a:sysClr val="windowText" lastClr="000000"/>
                </a:solidFill>
              </a:rPr>
              <a:t>b</a:t>
            </a:r>
            <a:r>
              <a:rPr lang="en-US" sz="2000" b="1" baseline="0" dirty="0">
                <a:solidFill>
                  <a:sysClr val="windowText" lastClr="000000"/>
                </a:solidFill>
              </a:rPr>
              <a:t>alance the General Fund and Utility Fund</a:t>
            </a:r>
            <a:r>
              <a:rPr lang="en-US" sz="2000" b="1" dirty="0">
                <a:solidFill>
                  <a:sysClr val="windowText" lastClr="000000"/>
                </a:solidFill>
              </a:rPr>
              <a:t>. </a:t>
            </a:r>
            <a:r>
              <a:rPr lang="en-US" sz="2000" b="1" baseline="0" dirty="0">
                <a:solidFill>
                  <a:sysClr val="windowText" lastClr="000000"/>
                </a:solidFill>
              </a:rPr>
              <a:t> $4.1 million in new debt taken to fund CIP &amp; Vehicle/Equipment Replacement</a:t>
            </a:r>
            <a:r>
              <a:rPr lang="en-US" sz="2000" b="1" dirty="0">
                <a:solidFill>
                  <a:sysClr val="windowText" lastClr="000000"/>
                </a:solidFill>
              </a:rPr>
              <a:t> and reserve funds for</a:t>
            </a:r>
            <a:r>
              <a:rPr lang="en-US" sz="2000" b="1" baseline="0" dirty="0">
                <a:solidFill>
                  <a:sysClr val="windowText" lastClr="000000"/>
                </a:solidFill>
              </a:rPr>
              <a:t> for a 5% COLA and one police officer.</a:t>
            </a:r>
            <a:endParaRPr lang="en-US" sz="2000" b="1" dirty="0">
              <a:solidFill>
                <a:sysClr val="windowText" lastClr="00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A3939F-BA23-43C4-F3C8-D90C269C4C77}"/>
              </a:ext>
            </a:extLst>
          </p:cNvPr>
          <p:cNvSpPr txBox="1"/>
          <p:nvPr/>
        </p:nvSpPr>
        <p:spPr>
          <a:xfrm>
            <a:off x="2589290" y="228600"/>
            <a:ext cx="71627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Preliminary Budget – No Penny reduction in I&amp;S</a:t>
            </a:r>
          </a:p>
        </p:txBody>
      </p:sp>
    </p:spTree>
    <p:extLst>
      <p:ext uri="{BB962C8B-B14F-4D97-AF65-F5344CB8AC3E}">
        <p14:creationId xmlns:p14="http://schemas.microsoft.com/office/powerpoint/2010/main" val="359108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8A3939F-BA23-43C4-F3C8-D90C269C4C77}"/>
              </a:ext>
            </a:extLst>
          </p:cNvPr>
          <p:cNvSpPr txBox="1"/>
          <p:nvPr/>
        </p:nvSpPr>
        <p:spPr>
          <a:xfrm>
            <a:off x="3275013" y="228600"/>
            <a:ext cx="7129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Preliminary Budget – One Penny reduction in I&amp;S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1F6CD97-9E8C-D808-2BDA-F4DC684BD7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4350" y="2990850"/>
            <a:ext cx="8620125" cy="8763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C7C56A3-F674-8D78-0466-3523457ADF37}"/>
              </a:ext>
            </a:extLst>
          </p:cNvPr>
          <p:cNvSpPr txBox="1"/>
          <p:nvPr/>
        </p:nvSpPr>
        <p:spPr>
          <a:xfrm>
            <a:off x="2589212" y="3231208"/>
            <a:ext cx="82296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defRPr sz="1000" b="1" i="0" u="none" strike="noStrike" kern="1200" baseline="0">
                <a:solidFill>
                  <a:sysClr val="window" lastClr="FFFFFF"/>
                </a:solidFill>
                <a:latin typeface="+mn-lt"/>
                <a:ea typeface="+mn-ea"/>
                <a:cs typeface="+mn-cs"/>
              </a:defRPr>
            </a:pPr>
            <a:r>
              <a:rPr lang="en-US" sz="2000" b="1" i="0" baseline="0" dirty="0">
                <a:solidFill>
                  <a:sysClr val="windowText" lastClr="000000"/>
                </a:solidFill>
              </a:rPr>
              <a:t>1 penny less (5.175) eliminates most new borrowing for </a:t>
            </a:r>
            <a:r>
              <a:rPr lang="en-US" sz="2000" b="1" i="0" u="sng" baseline="0" dirty="0">
                <a:solidFill>
                  <a:sysClr val="windowText" lastClr="000000"/>
                </a:solidFill>
              </a:rPr>
              <a:t>new</a:t>
            </a:r>
            <a:r>
              <a:rPr lang="en-US" sz="2000" b="1" i="0" baseline="0" dirty="0">
                <a:solidFill>
                  <a:sysClr val="windowText" lastClr="000000"/>
                </a:solidFill>
              </a:rPr>
              <a:t> CIP Projects &amp; Vehicle/E</a:t>
            </a:r>
            <a:r>
              <a:rPr lang="en-US" sz="2000" b="1" dirty="0">
                <a:solidFill>
                  <a:sysClr val="windowText" lastClr="000000"/>
                </a:solidFill>
              </a:rPr>
              <a:t>q</a:t>
            </a:r>
            <a:r>
              <a:rPr lang="en-US" sz="2000" b="1" i="0" baseline="0" dirty="0">
                <a:solidFill>
                  <a:sysClr val="windowText" lastClr="000000"/>
                </a:solidFill>
              </a:rPr>
              <a:t>uipment Replacement.  It would allow for a 5% COLA and one police officer.</a:t>
            </a:r>
          </a:p>
          <a:p>
            <a:pPr algn="ctr" rtl="0">
              <a:defRPr sz="1000" b="1" i="0" u="none" strike="noStrike" kern="1200" baseline="0">
                <a:solidFill>
                  <a:sysClr val="window" lastClr="FFFFFF"/>
                </a:solidFill>
                <a:latin typeface="+mn-lt"/>
                <a:ea typeface="+mn-ea"/>
                <a:cs typeface="+mn-cs"/>
              </a:defRPr>
            </a:pPr>
            <a:endParaRPr lang="en-US" sz="2000" b="1" dirty="0">
              <a:solidFill>
                <a:sysClr val="windowText" lastClr="000000"/>
              </a:solidFill>
            </a:endParaRPr>
          </a:p>
          <a:p>
            <a:pPr rtl="0">
              <a:defRPr sz="1000" b="1" i="0" u="none" strike="noStrike" kern="1200" baseline="0">
                <a:solidFill>
                  <a:sysClr val="window" lastClr="FFFFFF"/>
                </a:solidFill>
                <a:latin typeface="+mn-lt"/>
                <a:ea typeface="+mn-ea"/>
                <a:cs typeface="+mn-cs"/>
              </a:defRPr>
            </a:pPr>
            <a:r>
              <a:rPr lang="en-US" sz="2000" b="1" i="0" baseline="0" dirty="0">
                <a:solidFill>
                  <a:sysClr val="windowText" lastClr="000000"/>
                </a:solidFill>
              </a:rPr>
              <a:t>*Drops V&amp;E funding completely.  It is not feasible to fund the </a:t>
            </a:r>
            <a:r>
              <a:rPr lang="en-US" sz="2000" b="1" dirty="0">
                <a:solidFill>
                  <a:sysClr val="windowText" lastClr="000000"/>
                </a:solidFill>
              </a:rPr>
              <a:t>V&amp;E out of M&amp;O with our current position.</a:t>
            </a:r>
            <a:endParaRPr lang="en-US" sz="2000" b="1" i="0" baseline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6047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8A3939F-BA23-43C4-F3C8-D90C269C4C77}"/>
              </a:ext>
            </a:extLst>
          </p:cNvPr>
          <p:cNvSpPr txBox="1"/>
          <p:nvPr/>
        </p:nvSpPr>
        <p:spPr>
          <a:xfrm>
            <a:off x="3046411" y="228600"/>
            <a:ext cx="73580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Preliminary Budget – Two Penny reduction in I&amp;S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1F6CD97-9E8C-D808-2BDA-F4DC684BD7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4350" y="2990850"/>
            <a:ext cx="8620125" cy="8763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C7C56A3-F674-8D78-0466-3523457ADF37}"/>
              </a:ext>
            </a:extLst>
          </p:cNvPr>
          <p:cNvSpPr txBox="1"/>
          <p:nvPr/>
        </p:nvSpPr>
        <p:spPr>
          <a:xfrm>
            <a:off x="2589212" y="3231208"/>
            <a:ext cx="8229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defRPr sz="1000" b="1" i="0" u="none" strike="noStrike" kern="1200" baseline="0">
                <a:solidFill>
                  <a:sysClr val="window" lastClr="FFFFFF"/>
                </a:solidFill>
                <a:latin typeface="+mn-lt"/>
                <a:ea typeface="+mn-ea"/>
                <a:cs typeface="+mn-cs"/>
              </a:defRPr>
            </a:pPr>
            <a:r>
              <a:rPr lang="en-US" sz="2000" b="1" dirty="0">
                <a:solidFill>
                  <a:sysClr val="windowText" lastClr="000000"/>
                </a:solidFill>
              </a:rPr>
              <a:t>2 pennies</a:t>
            </a:r>
            <a:r>
              <a:rPr lang="en-US" sz="2000" b="1" i="0" baseline="0" dirty="0">
                <a:solidFill>
                  <a:sysClr val="windowText" lastClr="000000"/>
                </a:solidFill>
              </a:rPr>
              <a:t> less (4.1765) reduces Administrative Transfer from $843k to $593k. Would fund a 3% COLA and one police officer. No CIP could be funded.</a:t>
            </a:r>
            <a:endParaRPr lang="en-US" sz="2000" b="1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3139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8A3939F-BA23-43C4-F3C8-D90C269C4C77}"/>
              </a:ext>
            </a:extLst>
          </p:cNvPr>
          <p:cNvSpPr txBox="1"/>
          <p:nvPr/>
        </p:nvSpPr>
        <p:spPr>
          <a:xfrm>
            <a:off x="2894011" y="228600"/>
            <a:ext cx="75104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Preliminary Budget – Three Penny reduction in I&amp;S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1F6CD97-9E8C-D808-2BDA-F4DC684BD7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4350" y="2990850"/>
            <a:ext cx="8620125" cy="8763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C7C56A3-F674-8D78-0466-3523457ADF37}"/>
              </a:ext>
            </a:extLst>
          </p:cNvPr>
          <p:cNvSpPr txBox="1"/>
          <p:nvPr/>
        </p:nvSpPr>
        <p:spPr>
          <a:xfrm>
            <a:off x="2589212" y="3231208"/>
            <a:ext cx="8229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defRPr sz="1000" b="1" i="0" u="none" strike="noStrike" kern="1200" baseline="0">
                <a:solidFill>
                  <a:sysClr val="window" lastClr="FFFFFF"/>
                </a:solidFill>
                <a:latin typeface="+mn-lt"/>
                <a:ea typeface="+mn-ea"/>
                <a:cs typeface="+mn-cs"/>
              </a:defRPr>
            </a:pPr>
            <a:r>
              <a:rPr lang="en-US" sz="2000" b="1" i="0" baseline="0" dirty="0">
                <a:solidFill>
                  <a:sysClr val="windowText" lastClr="000000"/>
                </a:solidFill>
              </a:rPr>
              <a:t>3 pennies less (3.1765)further reduces Administrative Transfer from $593k to $343k - keep</a:t>
            </a:r>
            <a:r>
              <a:rPr lang="en-US" sz="2000" b="1" dirty="0">
                <a:solidFill>
                  <a:sysClr val="windowText" lastClr="000000"/>
                </a:solidFill>
              </a:rPr>
              <a:t>s</a:t>
            </a:r>
            <a:r>
              <a:rPr lang="en-US" sz="2000" b="1" i="0" baseline="0" dirty="0">
                <a:solidFill>
                  <a:sysClr val="windowText" lastClr="000000"/>
                </a:solidFill>
              </a:rPr>
              <a:t> money for 3% COLA and one police officer. No CIP.</a:t>
            </a:r>
          </a:p>
        </p:txBody>
      </p:sp>
    </p:spTree>
    <p:extLst>
      <p:ext uri="{BB962C8B-B14F-4D97-AF65-F5344CB8AC3E}">
        <p14:creationId xmlns:p14="http://schemas.microsoft.com/office/powerpoint/2010/main" val="2244337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8A3939F-BA23-43C4-F3C8-D90C269C4C77}"/>
              </a:ext>
            </a:extLst>
          </p:cNvPr>
          <p:cNvSpPr txBox="1"/>
          <p:nvPr/>
        </p:nvSpPr>
        <p:spPr>
          <a:xfrm>
            <a:off x="2817812" y="228600"/>
            <a:ext cx="731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Preliminary Budget – Four Penny reduction in I&amp;S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1F6CD97-9E8C-D808-2BDA-F4DC684BD7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4350" y="2990850"/>
            <a:ext cx="8620125" cy="8763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C7C56A3-F674-8D78-0466-3523457ADF37}"/>
              </a:ext>
            </a:extLst>
          </p:cNvPr>
          <p:cNvSpPr txBox="1"/>
          <p:nvPr/>
        </p:nvSpPr>
        <p:spPr>
          <a:xfrm>
            <a:off x="2589212" y="3231208"/>
            <a:ext cx="8229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defRPr sz="1000" b="1" i="0" u="none" strike="noStrike" kern="1200" baseline="0">
                <a:solidFill>
                  <a:sysClr val="window" lastClr="FFFFFF"/>
                </a:solidFill>
                <a:latin typeface="+mn-lt"/>
                <a:ea typeface="+mn-ea"/>
                <a:cs typeface="+mn-cs"/>
              </a:defRPr>
            </a:pPr>
            <a:r>
              <a:rPr lang="en-US" sz="2000" b="1" i="0" baseline="0" dirty="0">
                <a:solidFill>
                  <a:sysClr val="windowText" lastClr="000000"/>
                </a:solidFill>
              </a:rPr>
              <a:t>4 pennies less (2.1765) further reduces Administrative Transfer from $343k to $93k - and keeps money for 1% COLA and no police officer and no CIP.</a:t>
            </a:r>
          </a:p>
        </p:txBody>
      </p:sp>
    </p:spTree>
    <p:extLst>
      <p:ext uri="{BB962C8B-B14F-4D97-AF65-F5344CB8AC3E}">
        <p14:creationId xmlns:p14="http://schemas.microsoft.com/office/powerpoint/2010/main" val="2225306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8A3939F-BA23-43C4-F3C8-D90C269C4C77}"/>
              </a:ext>
            </a:extLst>
          </p:cNvPr>
          <p:cNvSpPr txBox="1"/>
          <p:nvPr/>
        </p:nvSpPr>
        <p:spPr>
          <a:xfrm>
            <a:off x="2894012" y="228600"/>
            <a:ext cx="7239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Preliminary Budget – Five Penny reduction in I&amp;S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1F6CD97-9E8C-D808-2BDA-F4DC684BD7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4350" y="2990850"/>
            <a:ext cx="8620125" cy="8763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C7C56A3-F674-8D78-0466-3523457ADF37}"/>
              </a:ext>
            </a:extLst>
          </p:cNvPr>
          <p:cNvSpPr txBox="1"/>
          <p:nvPr/>
        </p:nvSpPr>
        <p:spPr>
          <a:xfrm>
            <a:off x="2589212" y="3231208"/>
            <a:ext cx="8229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defRPr sz="1000" b="1" i="0" u="none" strike="noStrike" kern="1200" baseline="0">
                <a:solidFill>
                  <a:sysClr val="window" lastClr="FFFFFF"/>
                </a:solidFill>
                <a:latin typeface="+mn-lt"/>
                <a:ea typeface="+mn-ea"/>
                <a:cs typeface="+mn-cs"/>
              </a:defRPr>
            </a:pPr>
            <a:r>
              <a:rPr lang="en-US" sz="2000" b="1" i="0" baseline="0" dirty="0">
                <a:solidFill>
                  <a:sysClr val="windowText" lastClr="000000"/>
                </a:solidFill>
              </a:rPr>
              <a:t>5 pennies less (1.1765) further reduces Administrative Transfer from and puts the Utility Fund and General Fund using reserves. Does not allow for COLA or police officer. No CIP.</a:t>
            </a:r>
          </a:p>
        </p:txBody>
      </p:sp>
    </p:spTree>
    <p:extLst>
      <p:ext uri="{BB962C8B-B14F-4D97-AF65-F5344CB8AC3E}">
        <p14:creationId xmlns:p14="http://schemas.microsoft.com/office/powerpoint/2010/main" val="3853133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8A3939F-BA23-43C4-F3C8-D90C269C4C77}"/>
              </a:ext>
            </a:extLst>
          </p:cNvPr>
          <p:cNvSpPr txBox="1"/>
          <p:nvPr/>
        </p:nvSpPr>
        <p:spPr>
          <a:xfrm>
            <a:off x="3046412" y="228600"/>
            <a:ext cx="6934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Preliminary Budget – Six Penny reduction in I&amp;S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1F6CD97-9E8C-D808-2BDA-F4DC684BD7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4350" y="2990850"/>
            <a:ext cx="8620125" cy="8763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C7C56A3-F674-8D78-0466-3523457ADF37}"/>
              </a:ext>
            </a:extLst>
          </p:cNvPr>
          <p:cNvSpPr txBox="1"/>
          <p:nvPr/>
        </p:nvSpPr>
        <p:spPr>
          <a:xfrm>
            <a:off x="2589212" y="3231208"/>
            <a:ext cx="8229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defRPr sz="1000" b="1" i="0" u="none" strike="noStrike" kern="1200" baseline="0">
                <a:solidFill>
                  <a:sysClr val="window" lastClr="FFFFFF"/>
                </a:solidFill>
                <a:latin typeface="+mn-lt"/>
                <a:ea typeface="+mn-ea"/>
                <a:cs typeface="+mn-cs"/>
              </a:defRPr>
            </a:pPr>
            <a:r>
              <a:rPr lang="en-US" sz="2000" b="1" i="0" baseline="0" dirty="0">
                <a:solidFill>
                  <a:sysClr val="windowText" lastClr="000000"/>
                </a:solidFill>
              </a:rPr>
              <a:t>6 pennies less (0.1765) puts the Utility Fund and General Fund in the red of close to 1 million dollars. </a:t>
            </a:r>
            <a:r>
              <a:rPr lang="en-US" sz="2000" b="1" dirty="0">
                <a:solidFill>
                  <a:sysClr val="windowText" lastClr="000000"/>
                </a:solidFill>
              </a:rPr>
              <a:t>N</a:t>
            </a:r>
            <a:r>
              <a:rPr lang="en-US" sz="2000" b="1" i="0" baseline="0" dirty="0">
                <a:solidFill>
                  <a:sysClr val="windowText" lastClr="000000"/>
                </a:solidFill>
              </a:rPr>
              <a:t>o COLA or police officer or CIP.</a:t>
            </a:r>
          </a:p>
        </p:txBody>
      </p:sp>
    </p:spTree>
    <p:extLst>
      <p:ext uri="{BB962C8B-B14F-4D97-AF65-F5344CB8AC3E}">
        <p14:creationId xmlns:p14="http://schemas.microsoft.com/office/powerpoint/2010/main" val="3423947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Financial Priorities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Need 2023 Audit completed for beginning Fund Balances</a:t>
            </a:r>
          </a:p>
          <a:p>
            <a:r>
              <a:rPr lang="en-US" dirty="0"/>
              <a:t>Reserves recommended at 180 days – per 2022 Audit, 111 days, 2023 Audit will probably be even less</a:t>
            </a:r>
          </a:p>
          <a:p>
            <a:r>
              <a:rPr lang="en-US" dirty="0"/>
              <a:t>Need Cost of Living Adjustment to attract and retain quality employees – turnover has been challenging with loss of knowledge base </a:t>
            </a:r>
          </a:p>
          <a:p>
            <a:r>
              <a:rPr lang="en-US" dirty="0"/>
              <a:t>Need to restart Vehicle &amp; Equipment Sinking Fund (Capital Replacement) and fund it on I&amp;S side of Tax Rate not M&amp;O.</a:t>
            </a:r>
          </a:p>
          <a:p>
            <a:r>
              <a:rPr lang="en-US" dirty="0"/>
              <a:t>Need to fix current business model – SB #2 in 2019 broke the traditional model making it unsustainable and inflexible guaranteeing only 3.5% every year.  Making fully loaded user fees a necessity (Pool Fees, Utility Fees, etc.) </a:t>
            </a:r>
          </a:p>
        </p:txBody>
      </p:sp>
    </p:spTree>
    <p:extLst>
      <p:ext uri="{BB962C8B-B14F-4D97-AF65-F5344CB8AC3E}">
        <p14:creationId xmlns:p14="http://schemas.microsoft.com/office/powerpoint/2010/main" val="2717604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3" y="381000"/>
            <a:ext cx="10515599" cy="1219200"/>
          </a:xfrm>
        </p:spPr>
        <p:txBody>
          <a:bodyPr>
            <a:normAutofit/>
          </a:bodyPr>
          <a:lstStyle/>
          <a:p>
            <a:r>
              <a:rPr lang="en-US" sz="3000" dirty="0"/>
              <a:t>Other Items Which Need to be Addressed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3809E6-FE98-DD09-0CC2-A970FACCAA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7612" y="1893490"/>
            <a:ext cx="3809999" cy="418782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*The adjacent Pareto Chart reflects the distribution of the City’s roughly 145 FTE’s</a:t>
            </a:r>
          </a:p>
          <a:p>
            <a:pPr marL="0" indent="0">
              <a:buNone/>
            </a:pPr>
            <a:r>
              <a:rPr lang="en-US" dirty="0"/>
              <a:t>*Depending on how this budget evolves, with the primary goals of:</a:t>
            </a:r>
          </a:p>
          <a:p>
            <a:pPr marL="457200" indent="-457200">
              <a:buAutoNum type="arabicParenR"/>
            </a:pPr>
            <a:r>
              <a:rPr lang="en-US" dirty="0"/>
              <a:t>COLA and</a:t>
            </a:r>
          </a:p>
          <a:p>
            <a:pPr marL="457200" indent="-457200">
              <a:buAutoNum type="arabicParenR"/>
            </a:pPr>
            <a:r>
              <a:rPr lang="en-US" dirty="0"/>
              <a:t>Restart the V&amp;E sinking fund </a:t>
            </a:r>
          </a:p>
          <a:p>
            <a:pPr marL="0" indent="0">
              <a:buNone/>
            </a:pPr>
            <a:r>
              <a:rPr lang="en-US" dirty="0"/>
              <a:t>Staff will need to reevaluate staffing and service levels.</a:t>
            </a:r>
          </a:p>
          <a:p>
            <a:pPr marL="0" indent="0">
              <a:buNone/>
            </a:pPr>
            <a:r>
              <a:rPr lang="en-US" dirty="0"/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DD3C2B6-D94B-8CCA-A2DF-D81A7802C8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7611" y="1893490"/>
            <a:ext cx="7010401" cy="4325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983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dirty="0"/>
              <a:t>Special Note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1DFCD8-4435-E077-CC05-554A922FB7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Budget Version will change as insurance, TMRS, and other costs for the new year come in and are incorporated into the budget</a:t>
            </a:r>
          </a:p>
          <a:p>
            <a:r>
              <a:rPr lang="en-US" dirty="0"/>
              <a:t>Budget is an iterative and evolving process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6294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Financial Priorities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23838" lvl="1" indent="-223838">
              <a:spcBef>
                <a:spcPts val="1800"/>
              </a:spcBef>
            </a:pPr>
            <a:r>
              <a:rPr lang="en-US" sz="2400" dirty="0"/>
              <a:t>Move the V&amp;E replacement program to the I&amp;S side</a:t>
            </a:r>
          </a:p>
          <a:p>
            <a:pPr marL="0" lvl="1" indent="0" algn="ctr">
              <a:spcBef>
                <a:spcPts val="1800"/>
              </a:spcBef>
              <a:buNone/>
            </a:pPr>
            <a:r>
              <a:rPr lang="en-US" sz="2400" dirty="0"/>
              <a:t>AND</a:t>
            </a:r>
          </a:p>
          <a:p>
            <a:pPr marL="223838" lvl="1" indent="-223838">
              <a:spcBef>
                <a:spcPts val="1800"/>
              </a:spcBef>
            </a:pPr>
            <a:r>
              <a:rPr lang="en-US" sz="2400" dirty="0"/>
              <a:t>Move forward with Council support of additional funding at the Voter Approved rate and support of Utility Rates &amp; Fees per Full Rate Study</a:t>
            </a:r>
          </a:p>
          <a:p>
            <a:pPr marL="0" lvl="1" indent="0">
              <a:spcBef>
                <a:spcPts val="1800"/>
              </a:spcBef>
              <a:buNone/>
            </a:pPr>
            <a:endParaRPr lang="en-US" sz="2400" dirty="0"/>
          </a:p>
          <a:p>
            <a:pPr marL="0" lvl="1" indent="0">
              <a:spcBef>
                <a:spcPts val="1800"/>
              </a:spcBef>
              <a:buNone/>
            </a:pPr>
            <a:r>
              <a:rPr lang="en-US" sz="2400" dirty="0"/>
              <a:t>Not doing either will require 15-20 positions to be cut immediately resulting in service cuts to citizens – not doing both should be closer to 30 positions. (positions are the easiest way to monetize the deficit)</a:t>
            </a:r>
          </a:p>
        </p:txBody>
      </p:sp>
    </p:spTree>
    <p:extLst>
      <p:ext uri="{BB962C8B-B14F-4D97-AF65-F5344CB8AC3E}">
        <p14:creationId xmlns:p14="http://schemas.microsoft.com/office/powerpoint/2010/main" val="3218186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400" dirty="0"/>
              <a:t>	 General Fund Revenue Funding Stool</a:t>
            </a:r>
          </a:p>
        </p:txBody>
      </p:sp>
      <p:pic>
        <p:nvPicPr>
          <p:cNvPr id="2" name="Content Placeholder 1">
            <a:extLst>
              <a:ext uri="{FF2B5EF4-FFF2-40B4-BE49-F238E27FC236}">
                <a16:creationId xmlns:a16="http://schemas.microsoft.com/office/drawing/2014/main" id="{9E01F4E1-3A34-44FD-3D19-91C969F013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98812" y="1872644"/>
            <a:ext cx="5837474" cy="429955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D9EDAA9-7017-7A2D-ECCA-79215F452CC4}"/>
              </a:ext>
            </a:extLst>
          </p:cNvPr>
          <p:cNvSpPr txBox="1"/>
          <p:nvPr/>
        </p:nvSpPr>
        <p:spPr>
          <a:xfrm>
            <a:off x="3579812" y="4047889"/>
            <a:ext cx="1371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PROERTY TAX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B72F809-7A2C-53C5-0E41-8C05C8E52EA9}"/>
              </a:ext>
            </a:extLst>
          </p:cNvPr>
          <p:cNvSpPr txBox="1"/>
          <p:nvPr/>
        </p:nvSpPr>
        <p:spPr>
          <a:xfrm>
            <a:off x="5448114" y="4466510"/>
            <a:ext cx="12925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SALES TAX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F95B78F-CD00-1A7E-69AB-308D18DBA4EC}"/>
              </a:ext>
            </a:extLst>
          </p:cNvPr>
          <p:cNvSpPr txBox="1"/>
          <p:nvPr/>
        </p:nvSpPr>
        <p:spPr>
          <a:xfrm>
            <a:off x="7161212" y="4047889"/>
            <a:ext cx="18240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TRANSFERS - IN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D1A59CD-7523-4F22-AFB5-2F2F6A568AD8}"/>
              </a:ext>
            </a:extLst>
          </p:cNvPr>
          <p:cNvSpPr txBox="1"/>
          <p:nvPr/>
        </p:nvSpPr>
        <p:spPr>
          <a:xfrm>
            <a:off x="5548322" y="2496013"/>
            <a:ext cx="1138453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REVENUE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3902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400" dirty="0"/>
              <a:t>PROPERTY TAX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FB96531-BBA7-2A80-EE18-17C78F2648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Largest Revenue Source ~ 40%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C605C52-8F1B-62D0-5EFE-CEE0283FBE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22412" y="2895599"/>
            <a:ext cx="4114800" cy="2743201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600" dirty="0"/>
              <a:t>*The capping of M&amp;O changed municipal business models across the State and we need to fix Rockport’s this year.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600" dirty="0"/>
              <a:t> 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600" dirty="0"/>
              <a:t>*I&amp;S not capped – needs to support V&amp;E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600" dirty="0"/>
              <a:t>  sinking fund (capital replacement) and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600" dirty="0"/>
              <a:t>  projects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6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600" dirty="0"/>
              <a:t>*Maintenance &amp; Operations side capped at Voter Approved 3.5% - does not even cover inflation (as seen on next slide)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6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61D170B-D6D1-814D-5769-C87EEC8A70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4104" y="2362200"/>
            <a:ext cx="5578109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501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5150C7E-EBA3-60BD-C11E-56F1748D21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0037" y="909942"/>
            <a:ext cx="8754905" cy="526225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129528B-53D0-D919-288C-E96259DBCDF8}"/>
              </a:ext>
            </a:extLst>
          </p:cNvPr>
          <p:cNvSpPr txBox="1"/>
          <p:nvPr/>
        </p:nvSpPr>
        <p:spPr>
          <a:xfrm>
            <a:off x="2894012" y="5248870"/>
            <a:ext cx="7848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With a Voter Approved max of 3.5%, as indicated by the red line illustrated above, the reader can see that in recent past, there was 28 months of inflation above 3.5% - peaking at 9.1% in June 2022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3161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400" dirty="0"/>
              <a:t>PROPERTY TAX - Continued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FB96531-BBA7-2A80-EE18-17C78F2648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Largest Revenue Source ~ 40%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C605C52-8F1B-62D0-5EFE-CEE0283FBE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22412" y="2895599"/>
            <a:ext cx="4114800" cy="2743201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600" dirty="0"/>
              <a:t>*Bob Henderson, Rockport’s Financial Advisor spoke to ways to help fix the Budget at the Strategic Planning Meeting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6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600" dirty="0"/>
              <a:t>*Texas now allows pro-rata homestead exemptions.  Meaning predictability of tax revenues are not as certain as in the past.  Allows tax payers look back and receive refunds  for up to 2 years.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CAEA475-7AA2-38C1-1EC6-6834F545D8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6834" y="2514600"/>
            <a:ext cx="6022578" cy="3624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581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Estimate from Aransas County Appraisal District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8168" y="1984248"/>
            <a:ext cx="3539444" cy="4187952"/>
          </a:xfrm>
        </p:spPr>
        <p:txBody>
          <a:bodyPr>
            <a:normAutofit/>
          </a:bodyPr>
          <a:lstStyle/>
          <a:p>
            <a:r>
              <a:rPr lang="en-US" dirty="0"/>
              <a:t>Freeze Adjusted Values up $117.6M, or 5%</a:t>
            </a:r>
          </a:p>
          <a:p>
            <a:r>
              <a:rPr lang="en-US" dirty="0"/>
              <a:t>Lowest growth rate since 2021</a:t>
            </a:r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D7E44D2-039A-85A6-7F66-172C402219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8351" y="1984248"/>
            <a:ext cx="6827261" cy="4103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595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ESENTER_VERSION" val="6"/>
  <p:tag name="ARTICULATE_PROJECT_OPEN" val="0"/>
</p:tagLst>
</file>

<file path=ppt/theme/theme1.xml><?xml version="1.0" encoding="utf-8"?>
<a:theme xmlns:a="http://schemas.openxmlformats.org/drawingml/2006/main" name="Currency Symbols 16x9">
  <a:themeElements>
    <a:clrScheme name="Currency Symbols">
      <a:dk1>
        <a:srgbClr val="303030"/>
      </a:dk1>
      <a:lt1>
        <a:sysClr val="window" lastClr="FFFFFF"/>
      </a:lt1>
      <a:dk2>
        <a:srgbClr val="000000"/>
      </a:dk2>
      <a:lt2>
        <a:srgbClr val="E8DEC9"/>
      </a:lt2>
      <a:accent1>
        <a:srgbClr val="F7C547"/>
      </a:accent1>
      <a:accent2>
        <a:srgbClr val="AB3C33"/>
      </a:accent2>
      <a:accent3>
        <a:srgbClr val="506084"/>
      </a:accent3>
      <a:accent4>
        <a:srgbClr val="599EA5"/>
      </a:accent4>
      <a:accent5>
        <a:srgbClr val="758F21"/>
      </a:accent5>
      <a:accent6>
        <a:srgbClr val="894A27"/>
      </a:accent6>
      <a:hlink>
        <a:srgbClr val="506084"/>
      </a:hlink>
      <a:folHlink>
        <a:srgbClr val="828282"/>
      </a:folHlink>
    </a:clrScheme>
    <a:fontScheme name="Currency Symbols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urrency symbols presentation (widescreen).potx" id="{0BEEB329-2C4D-4D02-9858-CA91ACE92AB1}" vid="{944DA297-E844-470D-A85C-00068074ACC2}"/>
    </a:ext>
  </a:extLst>
</a:theme>
</file>

<file path=ppt/theme/theme2.xml><?xml version="1.0" encoding="utf-8"?>
<a:theme xmlns:a="http://schemas.openxmlformats.org/drawingml/2006/main" name="Office Theme">
  <a:themeElements>
    <a:clrScheme name="Currency Symbols">
      <a:dk1>
        <a:srgbClr val="303030"/>
      </a:dk1>
      <a:lt1>
        <a:sysClr val="window" lastClr="FFFFFF"/>
      </a:lt1>
      <a:dk2>
        <a:srgbClr val="000000"/>
      </a:dk2>
      <a:lt2>
        <a:srgbClr val="E8DEC9"/>
      </a:lt2>
      <a:accent1>
        <a:srgbClr val="F7C547"/>
      </a:accent1>
      <a:accent2>
        <a:srgbClr val="AB3C33"/>
      </a:accent2>
      <a:accent3>
        <a:srgbClr val="506084"/>
      </a:accent3>
      <a:accent4>
        <a:srgbClr val="599EA5"/>
      </a:accent4>
      <a:accent5>
        <a:srgbClr val="758F21"/>
      </a:accent5>
      <a:accent6>
        <a:srgbClr val="894A27"/>
      </a:accent6>
      <a:hlink>
        <a:srgbClr val="506084"/>
      </a:hlink>
      <a:folHlink>
        <a:srgbClr val="828282"/>
      </a:folHlink>
    </a:clrScheme>
    <a:fontScheme name="Currency Symbols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Currency Symbols">
      <a:dk1>
        <a:srgbClr val="303030"/>
      </a:dk1>
      <a:lt1>
        <a:sysClr val="window" lastClr="FFFFFF"/>
      </a:lt1>
      <a:dk2>
        <a:srgbClr val="000000"/>
      </a:dk2>
      <a:lt2>
        <a:srgbClr val="E8DEC9"/>
      </a:lt2>
      <a:accent1>
        <a:srgbClr val="F7C547"/>
      </a:accent1>
      <a:accent2>
        <a:srgbClr val="AB3C33"/>
      </a:accent2>
      <a:accent3>
        <a:srgbClr val="506084"/>
      </a:accent3>
      <a:accent4>
        <a:srgbClr val="599EA5"/>
      </a:accent4>
      <a:accent5>
        <a:srgbClr val="758F21"/>
      </a:accent5>
      <a:accent6>
        <a:srgbClr val="894A27"/>
      </a:accent6>
      <a:hlink>
        <a:srgbClr val="506084"/>
      </a:hlink>
      <a:folHlink>
        <a:srgbClr val="828282"/>
      </a:folHlink>
    </a:clrScheme>
    <a:fontScheme name="Currency Symbols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Currency symbols presentation (widescreen)</Template>
  <TotalTime>2908</TotalTime>
  <Words>1410</Words>
  <Application>Microsoft Office PowerPoint</Application>
  <PresentationFormat>Custom</PresentationFormat>
  <Paragraphs>156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5" baseType="lpstr">
      <vt:lpstr>Arial</vt:lpstr>
      <vt:lpstr>Cambria</vt:lpstr>
      <vt:lpstr>Times New Roman</vt:lpstr>
      <vt:lpstr>Currency Symbols 16x9</vt:lpstr>
      <vt:lpstr>7.24.2024 Preliminary Budget Considerations/Options</vt:lpstr>
      <vt:lpstr>Purpose</vt:lpstr>
      <vt:lpstr>Financial Priorities</vt:lpstr>
      <vt:lpstr>Financial Priorities</vt:lpstr>
      <vt:lpstr>  General Fund Revenue Funding Stool</vt:lpstr>
      <vt:lpstr>PROPERTY TAX</vt:lpstr>
      <vt:lpstr>PowerPoint Presentation</vt:lpstr>
      <vt:lpstr>PROPERTY TAX - Continued</vt:lpstr>
      <vt:lpstr>Estimate from Aransas County Appraisal District</vt:lpstr>
      <vt:lpstr>Estimate from Aransas County Appraisal District</vt:lpstr>
      <vt:lpstr>Estimate from Aransas County Appraisal District</vt:lpstr>
      <vt:lpstr>Estimate from Aransas County Appraisal District</vt:lpstr>
      <vt:lpstr>Preliminary rates – discussion purposes only</vt:lpstr>
      <vt:lpstr>Average Taxable Homestead Value</vt:lpstr>
      <vt:lpstr>Area Property Taxes by Category (M&amp;O vs. I&amp;S)</vt:lpstr>
      <vt:lpstr>Area Property Taxes - Stacked</vt:lpstr>
      <vt:lpstr>Sales Tax – Second Largest Source of Revenue ~27%</vt:lpstr>
      <vt:lpstr>Operating Transfers In – Third Largest Source of Revenue ~ 9%</vt:lpstr>
      <vt:lpstr>General Fund Reserves</vt:lpstr>
      <vt:lpstr>Other Items Which Need to be Addressed</vt:lpstr>
      <vt:lpstr>Other Items Which Need to be Addressed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Other Items Which Need to be Addressed</vt:lpstr>
      <vt:lpstr>Special Note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Layout</dc:title>
  <dc:creator>Wendy Jagat</dc:creator>
  <cp:lastModifiedBy>Shelley Goodwin</cp:lastModifiedBy>
  <cp:revision>94</cp:revision>
  <dcterms:created xsi:type="dcterms:W3CDTF">2024-04-11T14:21:29Z</dcterms:created>
  <dcterms:modified xsi:type="dcterms:W3CDTF">2024-07-25T20:13:32Z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</Properties>
</file>